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79" r:id="rId3"/>
    <p:sldId id="280" r:id="rId4"/>
    <p:sldId id="257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69" r:id="rId16"/>
    <p:sldId id="270" r:id="rId17"/>
    <p:sldId id="272" r:id="rId18"/>
    <p:sldId id="273" r:id="rId19"/>
    <p:sldId id="275" r:id="rId20"/>
    <p:sldId id="276" r:id="rId21"/>
    <p:sldId id="277" r:id="rId22"/>
    <p:sldId id="274" r:id="rId2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37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BA982B-76A1-43E7-B367-879328DB5964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242F31-9941-4CCC-91D8-83A178A6BBA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242F31-9941-4CCC-91D8-83A178A6BBAB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10" descr="http://galerey-room.ru/images/154233_1413632553.png"/>
          <p:cNvPicPr>
            <a:picLocks noChangeAspect="1" noChangeArrowheads="1"/>
          </p:cNvPicPr>
          <p:nvPr userDrawn="1"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 rot="9087835">
            <a:off x="237534" y="1755746"/>
            <a:ext cx="2059385" cy="271464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 flipV="1">
            <a:off x="1" y="-1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0" descr="http://galerey-room.ru/images/154233_1413632553.png"/>
          <p:cNvPicPr>
            <a:picLocks noChangeAspect="1" noChangeArrowheads="1"/>
          </p:cNvPicPr>
          <p:nvPr userDrawn="1"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 flipV="1">
            <a:off x="2487214" y="659498"/>
            <a:ext cx="1884229" cy="24837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 flipV="1">
            <a:off x="3071802" y="0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 flipV="1">
            <a:off x="6072198" y="0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 rot="10800000" flipV="1">
            <a:off x="1" y="4569072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 rot="10800000" flipV="1">
            <a:off x="3071802" y="4569073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 rot="10800000" flipV="1">
            <a:off x="6072198" y="4569073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" name="Рисунок 15" descr="zhar.png"/>
          <p:cNvPicPr>
            <a:picLocks noChangeAspect="1"/>
          </p:cNvPicPr>
          <p:nvPr userDrawn="1"/>
        </p:nvPicPr>
        <p:blipFill>
          <a:blip r:embed="rId4">
            <a:lum contrast="20000"/>
          </a:blip>
          <a:srcRect l="8215" r="5522" b="4166"/>
          <a:stretch>
            <a:fillRect/>
          </a:stretch>
        </p:blipFill>
        <p:spPr>
          <a:xfrm>
            <a:off x="142844" y="71420"/>
            <a:ext cx="3429024" cy="37555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290" name="Picture 2" descr="http://qiinga.com/images/intime-hausfrauen-porno.png"/>
          <p:cNvPicPr>
            <a:picLocks noChangeAspect="1" noChangeArrowheads="1"/>
          </p:cNvPicPr>
          <p:nvPr userDrawn="1"/>
        </p:nvPicPr>
        <p:blipFill>
          <a:blip r:embed="rId5" cstate="print">
            <a:lum contrast="10000"/>
          </a:blip>
          <a:srcRect/>
          <a:stretch>
            <a:fillRect/>
          </a:stretch>
        </p:blipFill>
        <p:spPr bwMode="auto">
          <a:xfrm>
            <a:off x="1428728" y="1285866"/>
            <a:ext cx="2245568" cy="371475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56458D1-1567-4B29-AA3E-95F532C13708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72264" y="4786328"/>
            <a:ext cx="2133600" cy="273844"/>
          </a:xfrm>
          <a:prstGeom prst="rect">
            <a:avLst/>
          </a:prstGeom>
        </p:spPr>
        <p:txBody>
          <a:bodyPr/>
          <a:lstStyle/>
          <a:p>
            <a:fld id="{88E1E18B-19F3-44B0-9CDF-62B455D8A9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56458D1-1567-4B29-AA3E-95F532C13708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72264" y="4786328"/>
            <a:ext cx="2133600" cy="273844"/>
          </a:xfrm>
          <a:prstGeom prst="rect">
            <a:avLst/>
          </a:prstGeom>
        </p:spPr>
        <p:txBody>
          <a:bodyPr/>
          <a:lstStyle/>
          <a:p>
            <a:fld id="{88E1E18B-19F3-44B0-9CDF-62B455D8A9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1" y="-1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3071802" y="0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6072198" y="0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1" y="4569072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3071802" y="4569073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6072198" y="4569073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0" descr="http://galerey-room.ru/images/154233_1413632553.png"/>
          <p:cNvPicPr>
            <a:picLocks noChangeAspect="1" noChangeArrowheads="1"/>
          </p:cNvPicPr>
          <p:nvPr userDrawn="1"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 rot="20994163" flipH="1">
            <a:off x="7173230" y="2717139"/>
            <a:ext cx="1388027" cy="182967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0" descr="http://galerey-room.ru/images/154233_1413632553.png"/>
          <p:cNvPicPr>
            <a:picLocks noChangeAspect="1" noChangeArrowheads="1"/>
          </p:cNvPicPr>
          <p:nvPr userDrawn="1"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 flipV="1">
            <a:off x="7910103" y="714362"/>
            <a:ext cx="1233897" cy="16265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Рисунок 14" descr="zhar.png"/>
          <p:cNvPicPr>
            <a:picLocks noChangeAspect="1"/>
          </p:cNvPicPr>
          <p:nvPr userDrawn="1"/>
        </p:nvPicPr>
        <p:blipFill>
          <a:blip r:embed="rId5">
            <a:lum contrast="20000"/>
          </a:blip>
          <a:srcRect l="8215" r="5522" b="4166"/>
          <a:stretch>
            <a:fillRect/>
          </a:stretch>
        </p:blipFill>
        <p:spPr>
          <a:xfrm rot="20894957" flipH="1">
            <a:off x="6786578" y="500048"/>
            <a:ext cx="2140034" cy="23438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2" descr="http://qiinga.com/images/intime-hausfrauen-porno.png"/>
          <p:cNvPicPr>
            <a:picLocks noChangeAspect="1" noChangeArrowheads="1"/>
          </p:cNvPicPr>
          <p:nvPr userDrawn="1"/>
        </p:nvPicPr>
        <p:blipFill>
          <a:blip r:embed="rId6" cstate="print">
            <a:lum contrast="10000"/>
          </a:blip>
          <a:srcRect/>
          <a:stretch>
            <a:fillRect/>
          </a:stretch>
        </p:blipFill>
        <p:spPr bwMode="auto">
          <a:xfrm>
            <a:off x="7643834" y="2071684"/>
            <a:ext cx="1643074" cy="27180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1" y="-1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3071802" y="0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6072198" y="0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1" y="4569072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3071802" y="4569073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6072198" y="4569073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0" descr="http://galerey-room.ru/images/154233_1413632553.png"/>
          <p:cNvPicPr>
            <a:picLocks noChangeAspect="1" noChangeArrowheads="1"/>
          </p:cNvPicPr>
          <p:nvPr userDrawn="1"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 flipH="1">
            <a:off x="0" y="1214428"/>
            <a:ext cx="1355662" cy="178700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0" descr="http://galerey-room.ru/images/154233_1413632553.png"/>
          <p:cNvPicPr>
            <a:picLocks noChangeAspect="1" noChangeArrowheads="1"/>
          </p:cNvPicPr>
          <p:nvPr userDrawn="1"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 rot="10800000" flipH="1" flipV="1">
            <a:off x="214282" y="2714626"/>
            <a:ext cx="1500198" cy="19775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Рисунок 14" descr="zhar.png"/>
          <p:cNvPicPr>
            <a:picLocks noChangeAspect="1"/>
          </p:cNvPicPr>
          <p:nvPr userDrawn="1"/>
        </p:nvPicPr>
        <p:blipFill>
          <a:blip r:embed="rId5">
            <a:lum contrast="20000"/>
          </a:blip>
          <a:srcRect l="8215" r="5522" b="4166"/>
          <a:stretch>
            <a:fillRect/>
          </a:stretch>
        </p:blipFill>
        <p:spPr>
          <a:xfrm rot="786504">
            <a:off x="96377" y="356226"/>
            <a:ext cx="2152458" cy="23574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0" descr="http://galerey-room.ru/images/154233_1413632553.png"/>
          <p:cNvPicPr>
            <a:picLocks noChangeAspect="1" noChangeArrowheads="1"/>
          </p:cNvPicPr>
          <p:nvPr userDrawn="1"/>
        </p:nvPicPr>
        <p:blipFill>
          <a:blip r:embed="rId6" cstate="print">
            <a:lum contrast="10000"/>
          </a:blip>
          <a:srcRect/>
          <a:stretch>
            <a:fillRect/>
          </a:stretch>
        </p:blipFill>
        <p:spPr bwMode="auto">
          <a:xfrm rot="2106423" flipH="1" flipV="1">
            <a:off x="236248" y="2860746"/>
            <a:ext cx="908091" cy="119702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0" descr="http://galerey-room.ru/images/154233_1413632553.png"/>
          <p:cNvPicPr>
            <a:picLocks noChangeAspect="1" noChangeArrowheads="1"/>
          </p:cNvPicPr>
          <p:nvPr userDrawn="1"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 rot="2521404" flipH="1">
            <a:off x="192471" y="1583031"/>
            <a:ext cx="1029693" cy="135732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0" descr="http://galerey-room.ru/images/154233_1413632553.png"/>
          <p:cNvPicPr>
            <a:picLocks noChangeAspect="1" noChangeArrowheads="1"/>
          </p:cNvPicPr>
          <p:nvPr userDrawn="1"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 flipV="1">
            <a:off x="428596" y="1928808"/>
            <a:ext cx="1288092" cy="169793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 flipV="1">
            <a:off x="1" y="-1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 flipV="1">
            <a:off x="3071802" y="0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 flipV="1">
            <a:off x="6072198" y="0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 rot="10800000" flipV="1">
            <a:off x="1" y="4569072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 rot="10800000" flipV="1">
            <a:off x="3071802" y="4569073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 rot="10800000" flipV="1">
            <a:off x="6072198" y="4569073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2" descr="http://qiinga.com/images/intime-hausfrauen-porno.png"/>
          <p:cNvPicPr>
            <a:picLocks noChangeAspect="1" noChangeArrowheads="1"/>
          </p:cNvPicPr>
          <p:nvPr userDrawn="1"/>
        </p:nvPicPr>
        <p:blipFill>
          <a:blip r:embed="rId5" cstate="print">
            <a:lum contrast="10000"/>
          </a:blip>
          <a:srcRect/>
          <a:stretch>
            <a:fillRect/>
          </a:stretch>
        </p:blipFill>
        <p:spPr bwMode="auto">
          <a:xfrm flipH="1">
            <a:off x="0" y="2285998"/>
            <a:ext cx="1457014" cy="241028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1" y="-1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3071802" y="0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6072198" y="0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1" y="4569072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3071802" y="4569073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6072198" y="4569073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56458D1-1567-4B29-AA3E-95F532C13708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72264" y="4786328"/>
            <a:ext cx="2133600" cy="273844"/>
          </a:xfrm>
          <a:prstGeom prst="rect">
            <a:avLst/>
          </a:prstGeom>
        </p:spPr>
        <p:txBody>
          <a:bodyPr/>
          <a:lstStyle/>
          <a:p>
            <a:fld id="{88E1E18B-19F3-44B0-9CDF-62B455D8A9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56458D1-1567-4B29-AA3E-95F532C13708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72264" y="4786328"/>
            <a:ext cx="2133600" cy="273844"/>
          </a:xfrm>
          <a:prstGeom prst="rect">
            <a:avLst/>
          </a:prstGeom>
        </p:spPr>
        <p:txBody>
          <a:bodyPr/>
          <a:lstStyle/>
          <a:p>
            <a:fld id="{88E1E18B-19F3-44B0-9CDF-62B455D8A9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56458D1-1567-4B29-AA3E-95F532C13708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72264" y="4786328"/>
            <a:ext cx="2133600" cy="273844"/>
          </a:xfrm>
          <a:prstGeom prst="rect">
            <a:avLst/>
          </a:prstGeom>
        </p:spPr>
        <p:txBody>
          <a:bodyPr/>
          <a:lstStyle/>
          <a:p>
            <a:fld id="{88E1E18B-19F3-44B0-9CDF-62B455D8A9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56458D1-1567-4B29-AA3E-95F532C13708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72264" y="4786328"/>
            <a:ext cx="2133600" cy="273844"/>
          </a:xfrm>
          <a:prstGeom prst="rect">
            <a:avLst/>
          </a:prstGeom>
        </p:spPr>
        <p:txBody>
          <a:bodyPr/>
          <a:lstStyle/>
          <a:p>
            <a:fld id="{88E1E18B-19F3-44B0-9CDF-62B455D8A9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image.freepik.com/free-vector/no-translate-detected_1048-6530.jpg"/>
          <p:cNvPicPr>
            <a:picLocks noChangeAspect="1" noChangeArrowheads="1"/>
          </p:cNvPicPr>
          <p:nvPr userDrawn="1"/>
        </p:nvPicPr>
        <p:blipFill>
          <a:blip r:embed="rId13"/>
          <a:srcRect t="1388" b="1388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ulit.me/books/tri-golubya-read-622772-1.html" TargetMode="External"/><Relationship Id="rId2" Type="http://schemas.openxmlformats.org/officeDocument/2006/relationships/slideLayout" Target="../slideLayouts/slideLayout5.xml"/><Relationship Id="rId1" Type="http://schemas.openxmlformats.org/officeDocument/2006/relationships/audio" Target="file:///C:\Users\Licey5\Desktop\&#1057;&#1082;&#1072;&#1079;&#1082;&#1080;\Sergejj_SHakurov_-_Tri_golubya_Tatarskaya_narodnaya_skazka_(ru.muzikavsem.org).mp3" TargetMode="External"/><Relationship Id="rId6" Type="http://schemas.openxmlformats.org/officeDocument/2006/relationships/slide" Target="slide4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nukadeti.ru/skazki/sivka_burka" TargetMode="External"/><Relationship Id="rId2" Type="http://schemas.openxmlformats.org/officeDocument/2006/relationships/slideLayout" Target="../slideLayouts/slideLayout5.xml"/><Relationship Id="rId1" Type="http://schemas.openxmlformats.org/officeDocument/2006/relationships/audio" Target="file:///C:\Users\Licey5\Desktop\&#1057;&#1082;&#1072;&#1079;&#1082;&#1080;\deti-online.com_-_sivka-burka.mp3" TargetMode="External"/><Relationship Id="rId5" Type="http://schemas.openxmlformats.org/officeDocument/2006/relationships/slide" Target="slide4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skazki.rustih.ru/zolotoe-pero/" TargetMode="External"/><Relationship Id="rId1" Type="http://schemas.openxmlformats.org/officeDocument/2006/relationships/slideLayout" Target="../slideLayouts/slideLayout5.xml"/><Relationship Id="rId4" Type="http://schemas.openxmlformats.org/officeDocument/2006/relationships/slide" Target="slid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nukadeti.ru/skazki/vasilisa_prekrasnaya" TargetMode="External"/><Relationship Id="rId2" Type="http://schemas.openxmlformats.org/officeDocument/2006/relationships/slideLayout" Target="../slideLayouts/slideLayout5.xml"/><Relationship Id="rId1" Type="http://schemas.openxmlformats.org/officeDocument/2006/relationships/audio" Target="file:///C:\Users\Licey5\Desktop\&#1057;&#1082;&#1072;&#1079;&#1082;&#1080;\deti-online.com_-_vasilisa-prekrasnaya-audiospektakl.mp3" TargetMode="External"/><Relationship Id="rId5" Type="http://schemas.openxmlformats.org/officeDocument/2006/relationships/slide" Target="slide4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skazki.rustih.ru/mudraya-devushka/" TargetMode="External"/><Relationship Id="rId2" Type="http://schemas.openxmlformats.org/officeDocument/2006/relationships/slideLayout" Target="../slideLayouts/slideLayout5.xml"/><Relationship Id="rId1" Type="http://schemas.openxmlformats.org/officeDocument/2006/relationships/audio" Target="file:///C:\Users\Licey5\Desktop\&#1057;&#1082;&#1072;&#1079;&#1082;&#1080;\Skazki_krymskih_tatar_-_Skazka_o_mudroj_devushke_(Gybka.com).mp3" TargetMode="External"/><Relationship Id="rId5" Type="http://schemas.openxmlformats.org/officeDocument/2006/relationships/slide" Target="slide4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kazayka.ru/padcheritsa-tatarskaya-skazka/" TargetMode="External"/><Relationship Id="rId2" Type="http://schemas.openxmlformats.org/officeDocument/2006/relationships/slideLayout" Target="../slideLayouts/slideLayout5.xml"/><Relationship Id="rId1" Type="http://schemas.openxmlformats.org/officeDocument/2006/relationships/audio" Target="file:///C:\Users\Licey5\Desktop\&#1057;&#1082;&#1072;&#1079;&#1082;&#1080;\&#1069;&#1083;&#1080;&#1085;&#1072;%20&#1043;&#1088;&#1077;&#1095;&#1072;&#1085;&#1082;&#1072;%20-%20&#1055;&#1072;&#1076;&#1095;&#1077;&#1088;&#1080;&#1094;&#1072;%20-%20&#1090;&#1072;&#1090;&#1072;&#1088;&#1089;&#1082;&#1072;&#1103;%20&#1089;&#1082;&#1072;&#1079;&#1082;&#1072;._(MP3diamond.ru).mp3" TargetMode="External"/><Relationship Id="rId5" Type="http://schemas.openxmlformats.org/officeDocument/2006/relationships/slide" Target="slide4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nukadeti.ru/skazki/pravda_i_krivda" TargetMode="External"/><Relationship Id="rId2" Type="http://schemas.openxmlformats.org/officeDocument/2006/relationships/slideLayout" Target="../slideLayouts/slideLayout5.xml"/><Relationship Id="rId1" Type="http://schemas.openxmlformats.org/officeDocument/2006/relationships/audio" Target="file:///C:\Users\Licey5\Desktop\&#1057;&#1082;&#1072;&#1079;&#1082;&#1080;\Boris_Ivanov_-_Pravda_i_krivda_48235049.mp3" TargetMode="External"/><Relationship Id="rId5" Type="http://schemas.openxmlformats.org/officeDocument/2006/relationships/slide" Target="slide4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deti-online.com/skazki/russkie-narodnye-skazki/pastushja-dudochka/" TargetMode="External"/><Relationship Id="rId2" Type="http://schemas.openxmlformats.org/officeDocument/2006/relationships/slideLayout" Target="../slideLayouts/slideLayout5.xml"/><Relationship Id="rId1" Type="http://schemas.openxmlformats.org/officeDocument/2006/relationships/audio" Target="file:///C:\Users\Licey5\Desktop\&#1057;&#1082;&#1072;&#1079;&#1082;&#1080;\deti-online.com_-_pastushya-dudochka-2.mp3" TargetMode="External"/><Relationship Id="rId5" Type="http://schemas.openxmlformats.org/officeDocument/2006/relationships/slide" Target="slide4.xml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hyperlink" Target="https://rinfom.ru/detskaya/95-skazki/549-zajacsluga" TargetMode="External"/><Relationship Id="rId1" Type="http://schemas.openxmlformats.org/officeDocument/2006/relationships/slideLayout" Target="../slideLayouts/slideLayout5.xml"/><Relationship Id="rId4" Type="http://schemas.openxmlformats.org/officeDocument/2006/relationships/slide" Target="slide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" Target="slide4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nukadeti.ru/skazki/kuzma-skorobogatyj" TargetMode="External"/><Relationship Id="rId2" Type="http://schemas.openxmlformats.org/officeDocument/2006/relationships/hyperlink" Target="https://learningapps.org/display?v=pvvorywd221" TargetMode="Externa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skazki.dy9.ru/lisa-i-volk-2/" TargetMode="External"/><Relationship Id="rId4" Type="http://schemas.openxmlformats.org/officeDocument/2006/relationships/hyperlink" Target="https://rinfom.ru/detskaya/95-skazki/538-salamtorhan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slide" Target="slide14.xml"/><Relationship Id="rId3" Type="http://schemas.openxmlformats.org/officeDocument/2006/relationships/slide" Target="slide6.xml"/><Relationship Id="rId7" Type="http://schemas.openxmlformats.org/officeDocument/2006/relationships/slide" Target="slide10.xml"/><Relationship Id="rId12" Type="http://schemas.openxmlformats.org/officeDocument/2006/relationships/slide" Target="slide16.xml"/><Relationship Id="rId17" Type="http://schemas.openxmlformats.org/officeDocument/2006/relationships/slide" Target="slide20.xml"/><Relationship Id="rId2" Type="http://schemas.openxmlformats.org/officeDocument/2006/relationships/slide" Target="slide5.xml"/><Relationship Id="rId16" Type="http://schemas.openxmlformats.org/officeDocument/2006/relationships/slide" Target="slide1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11" Type="http://schemas.openxmlformats.org/officeDocument/2006/relationships/slide" Target="slide15.xml"/><Relationship Id="rId5" Type="http://schemas.openxmlformats.org/officeDocument/2006/relationships/slide" Target="slide8.xml"/><Relationship Id="rId15" Type="http://schemas.openxmlformats.org/officeDocument/2006/relationships/slide" Target="slide18.xml"/><Relationship Id="rId10" Type="http://schemas.openxmlformats.org/officeDocument/2006/relationships/slide" Target="slide13.xml"/><Relationship Id="rId4" Type="http://schemas.openxmlformats.org/officeDocument/2006/relationships/slide" Target="slide7.xml"/><Relationship Id="rId9" Type="http://schemas.openxmlformats.org/officeDocument/2006/relationships/slide" Target="slide12.xml"/><Relationship Id="rId14" Type="http://schemas.openxmlformats.org/officeDocument/2006/relationships/slide" Target="slide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nukadeti.ru/skazki/kuzma-skorobogatyj" TargetMode="External"/><Relationship Id="rId1" Type="http://schemas.openxmlformats.org/officeDocument/2006/relationships/slideLayout" Target="../slideLayouts/slideLayout5.xml"/><Relationship Id="rId4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s://rinfom.ru/detskaya/95-skazki/538-salamtorhan" TargetMode="External"/><Relationship Id="rId1" Type="http://schemas.openxmlformats.org/officeDocument/2006/relationships/slideLayout" Target="../slideLayouts/slideLayout5.xml"/><Relationship Id="rId4" Type="http://schemas.openxmlformats.org/officeDocument/2006/relationships/slide" Target="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kazki.dy9.ru/lisa-i-volk-2/" TargetMode="External"/><Relationship Id="rId2" Type="http://schemas.openxmlformats.org/officeDocument/2006/relationships/slideLayout" Target="../slideLayouts/slideLayout5.xml"/><Relationship Id="rId1" Type="http://schemas.openxmlformats.org/officeDocument/2006/relationships/audio" Target="file:///C:\Users\Licey5\Desktop\&#1057;&#1082;&#1072;&#1079;&#1082;&#1080;\deti-online.com_-_lisichka-sestrichka-i-volk.mp3" TargetMode="External"/><Relationship Id="rId6" Type="http://schemas.openxmlformats.org/officeDocument/2006/relationships/slide" Target="slide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s://www.sayings.ru/world/tatar/fairy_tale/057.html" TargetMode="External"/><Relationship Id="rId1" Type="http://schemas.openxmlformats.org/officeDocument/2006/relationships/slideLayout" Target="../slideLayouts/slideLayout5.xml"/><Relationship Id="rId4" Type="http://schemas.openxmlformats.org/officeDocument/2006/relationships/slide" Target="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ollforkids.ru/skazkart/1570-po-schuchemu-velenyu-emelya-skazka-s-kartinkami.html" TargetMode="External"/><Relationship Id="rId2" Type="http://schemas.openxmlformats.org/officeDocument/2006/relationships/slideLayout" Target="../slideLayouts/slideLayout5.xml"/><Relationship Id="rId1" Type="http://schemas.openxmlformats.org/officeDocument/2006/relationships/audio" Target="file:///C:\Users\Licey5\Desktop\&#1057;&#1082;&#1072;&#1079;&#1082;&#1080;\deti-online.com_-_po-shuchemu-velenyu.mp3" TargetMode="External"/><Relationship Id="rId6" Type="http://schemas.openxmlformats.org/officeDocument/2006/relationships/slide" Target="slide4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Штриховая стрелка вправо 4">
            <a:hlinkClick r:id="" action="ppaction://hlinkshowjump?jump=nextslide" highlightClick="1"/>
          </p:cNvPr>
          <p:cNvSpPr/>
          <p:nvPr/>
        </p:nvSpPr>
        <p:spPr>
          <a:xfrm>
            <a:off x="4214810" y="3714758"/>
            <a:ext cx="4429156" cy="1042416"/>
          </a:xfrm>
          <a:prstGeom prst="striped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Готовы к путешествию в сказку ?</a:t>
            </a: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29124" y="1857370"/>
            <a:ext cx="4857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  <a:cs typeface="Aharoni" pitchFamily="2" charset="-79"/>
              </a:rPr>
              <a:t>Путеводитель для школьных библиотекарей и не только….</a:t>
            </a:r>
            <a:endParaRPr lang="ru-RU" sz="2000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  <a:cs typeface="Aharoni" pitchFamily="2" charset="-79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72232" y="2643188"/>
            <a:ext cx="2571768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r"/>
            <a:r>
              <a:rPr lang="ru-RU" sz="1200" b="1" i="1" dirty="0" smtClean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Segoe Script" pitchFamily="34" charset="0"/>
              </a:rPr>
              <a:t>Авторы составители :</a:t>
            </a:r>
          </a:p>
          <a:p>
            <a:pPr algn="r"/>
            <a:r>
              <a:rPr lang="ru-RU" sz="1200" b="1" i="1" dirty="0" smtClean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Segoe Script" pitchFamily="34" charset="0"/>
              </a:rPr>
              <a:t>О.А. </a:t>
            </a:r>
            <a:r>
              <a:rPr lang="ru-RU" sz="1200" b="1" i="1" dirty="0" err="1" smtClean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Segoe Script" pitchFamily="34" charset="0"/>
              </a:rPr>
              <a:t>Врачева</a:t>
            </a:r>
            <a:endParaRPr lang="ru-RU" sz="1200" b="1" i="1" dirty="0" smtClean="0">
              <a:solidFill>
                <a:srgbClr val="FF0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Segoe Script" pitchFamily="34" charset="0"/>
            </a:endParaRPr>
          </a:p>
          <a:p>
            <a:pPr algn="r"/>
            <a:r>
              <a:rPr lang="ru-RU" sz="1200" b="1" i="1" dirty="0" smtClean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Segoe Script" pitchFamily="34" charset="0"/>
              </a:rPr>
              <a:t>Л.З. </a:t>
            </a:r>
            <a:r>
              <a:rPr lang="ru-RU" sz="1200" b="1" i="1" dirty="0" err="1" smtClean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Segoe Script" pitchFamily="34" charset="0"/>
              </a:rPr>
              <a:t>Гайфуллина</a:t>
            </a:r>
            <a:endParaRPr lang="ru-RU" sz="1200" b="1" i="1" dirty="0" smtClean="0">
              <a:solidFill>
                <a:srgbClr val="FF0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Segoe Script" pitchFamily="34" charset="0"/>
            </a:endParaRPr>
          </a:p>
          <a:p>
            <a:pPr algn="r"/>
            <a:r>
              <a:rPr lang="ru-RU" sz="1200" b="1" i="1" dirty="0" err="1" smtClean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Segoe Script" pitchFamily="34" charset="0"/>
              </a:rPr>
              <a:t>А.Д.Сагин</a:t>
            </a:r>
            <a:endParaRPr lang="ru-RU" sz="1200" b="1" i="1" dirty="0" smtClean="0">
              <a:solidFill>
                <a:srgbClr val="FF0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Segoe Script" pitchFamily="34" charset="0"/>
            </a:endParaRPr>
          </a:p>
          <a:p>
            <a:pPr algn="r"/>
            <a:r>
              <a:rPr lang="ru-RU" sz="1200" b="1" i="1" dirty="0" smtClean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Segoe Script" pitchFamily="34" charset="0"/>
              </a:rPr>
              <a:t>С.А. </a:t>
            </a:r>
            <a:r>
              <a:rPr lang="ru-RU" sz="1200" b="1" i="1" dirty="0" err="1" smtClean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Segoe Script" pitchFamily="34" charset="0"/>
              </a:rPr>
              <a:t>Тамгюл</a:t>
            </a:r>
            <a:endParaRPr lang="ru-RU" sz="1200" b="1" i="1" dirty="0" smtClean="0">
              <a:solidFill>
                <a:srgbClr val="FF0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Segoe Script" pitchFamily="34" charset="0"/>
            </a:endParaRPr>
          </a:p>
          <a:p>
            <a:pPr algn="ctr"/>
            <a:endParaRPr lang="ru-RU" sz="1200" b="1" i="1" dirty="0">
              <a:solidFill>
                <a:srgbClr val="FF0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Segoe Script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86248" y="714362"/>
            <a:ext cx="485775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Государственное автономное образовательное учреждение дополнительного профессионального образования</a:t>
            </a:r>
          </a:p>
          <a:p>
            <a:pPr algn="ctr"/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 «Институт развития образования Республики Татарстан»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714362"/>
            <a:ext cx="4000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00100" y="1071552"/>
            <a:ext cx="314327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оворят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, в давние времена жил один бедный-пребедный человек. У него была жена, трое сыновей и одна дочь.</a:t>
            </a:r>
          </a:p>
          <a:p>
            <a:r>
              <a:rPr lang="en-US" dirty="0" smtClean="0">
                <a:hlinkClick r:id="rId3"/>
              </a:rPr>
              <a:t>https://www.rulit.me/books/tri-golubya-read-622772-1.html</a:t>
            </a:r>
            <a:endParaRPr lang="ru-RU" dirty="0" smtClean="0"/>
          </a:p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</p:txBody>
      </p:sp>
      <p:pic>
        <p:nvPicPr>
          <p:cNvPr id="4" name="Рисунок 3" descr="загруженное (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44" y="642924"/>
            <a:ext cx="928694" cy="916311"/>
          </a:xfrm>
          <a:prstGeom prst="rect">
            <a:avLst/>
          </a:prstGeom>
        </p:spPr>
      </p:pic>
      <p:pic>
        <p:nvPicPr>
          <p:cNvPr id="5" name="Sergejj_SHakurov_-_Tri_golubya_Tatarskaya_narodnaya_skazka_(ru.muzikavsem.org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5000628" y="571486"/>
            <a:ext cx="4143372" cy="4000528"/>
          </a:xfrm>
          <a:prstGeom prst="rect">
            <a:avLst/>
          </a:prstGeom>
        </p:spPr>
      </p:pic>
      <p:sp>
        <p:nvSpPr>
          <p:cNvPr id="6" name="Солнце 5">
            <a:hlinkClick r:id="rId6" action="ppaction://hlinksldjump" highlightClick="1"/>
          </p:cNvPr>
          <p:cNvSpPr/>
          <p:nvPr/>
        </p:nvSpPr>
        <p:spPr>
          <a:xfrm>
            <a:off x="3929058" y="714362"/>
            <a:ext cx="1042416" cy="1042416"/>
          </a:xfrm>
          <a:prstGeom prst="su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1883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785800"/>
            <a:ext cx="40005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 В ней рассказывается о необычном происшествии среди обычных дней: кто-то ворует пшеницу на полях. Сторожить поле на ночь уходят по очереди три сына крестьянина.</a:t>
            </a:r>
          </a:p>
          <a:p>
            <a:endParaRPr lang="ru-RU" dirty="0" smtClean="0"/>
          </a:p>
          <a:p>
            <a:r>
              <a:rPr lang="en-US" dirty="0" smtClean="0">
                <a:hlinkClick r:id="rId3"/>
              </a:rPr>
              <a:t>https://nukadeti.ru/skazki/sivka_burka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3" name="deti-online.com_-_sivka-burk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643438" y="642924"/>
            <a:ext cx="4500562" cy="3950913"/>
          </a:xfrm>
          <a:prstGeom prst="rect">
            <a:avLst/>
          </a:prstGeom>
        </p:spPr>
      </p:pic>
      <p:sp>
        <p:nvSpPr>
          <p:cNvPr id="4" name="Солнце 3">
            <a:hlinkClick r:id="rId5" action="ppaction://hlinksldjump" highlightClick="1"/>
          </p:cNvPr>
          <p:cNvSpPr/>
          <p:nvPr/>
        </p:nvSpPr>
        <p:spPr>
          <a:xfrm>
            <a:off x="2143108" y="3500444"/>
            <a:ext cx="1042416" cy="1042416"/>
          </a:xfrm>
          <a:prstGeom prst="su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01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785800"/>
            <a:ext cx="4000528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Жил когда-то на свете один небогатый человек. Были у него жена и сын, по имени Тимур.</a:t>
            </a:r>
          </a:p>
          <a:p>
            <a:endParaRPr lang="ru-RU" sz="800" dirty="0" smtClean="0"/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https://skazki.rustih.ru/zolotoe-pero/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800" dirty="0"/>
          </a:p>
        </p:txBody>
      </p:sp>
      <p:pic>
        <p:nvPicPr>
          <p:cNvPr id="4" name="Рисунок 3" descr="hello_html_m4ab7fd9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8131" y="571486"/>
            <a:ext cx="4995869" cy="3929090"/>
          </a:xfrm>
          <a:prstGeom prst="rect">
            <a:avLst/>
          </a:prstGeom>
        </p:spPr>
      </p:pic>
      <p:sp>
        <p:nvSpPr>
          <p:cNvPr id="5" name="Солнце 4">
            <a:hlinkClick r:id="rId4" action="ppaction://hlinksldjump" highlightClick="1"/>
          </p:cNvPr>
          <p:cNvSpPr/>
          <p:nvPr/>
        </p:nvSpPr>
        <p:spPr>
          <a:xfrm>
            <a:off x="2786050" y="3214692"/>
            <a:ext cx="1042416" cy="1042416"/>
          </a:xfrm>
          <a:prstGeom prst="su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714362"/>
            <a:ext cx="40005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Рассказывается про купеческую дочь Василису и её удивительную куколку. Игрушка умеет говорить, давать советы и выполнять поручения. </a:t>
            </a:r>
          </a:p>
          <a:p>
            <a:endParaRPr lang="ru-RU" sz="800" dirty="0" smtClean="0"/>
          </a:p>
          <a:p>
            <a:r>
              <a:rPr lang="en-US" dirty="0" smtClean="0">
                <a:hlinkClick r:id="rId3"/>
              </a:rPr>
              <a:t>https://nukadeti.ru/skazki/vasilisa_prekrasnaya</a:t>
            </a:r>
            <a:endParaRPr lang="ru-RU" dirty="0" smtClean="0"/>
          </a:p>
          <a:p>
            <a:endParaRPr lang="ru-RU" sz="800" dirty="0"/>
          </a:p>
        </p:txBody>
      </p:sp>
      <p:pic>
        <p:nvPicPr>
          <p:cNvPr id="3" name="deti-online.com_-_vasilisa-prekrasnaya-audiospektakl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786314" y="571486"/>
            <a:ext cx="4357686" cy="4000528"/>
          </a:xfrm>
          <a:prstGeom prst="rect">
            <a:avLst/>
          </a:prstGeom>
        </p:spPr>
      </p:pic>
      <p:sp>
        <p:nvSpPr>
          <p:cNvPr id="4" name="Солнце 3">
            <a:hlinkClick r:id="rId5" action="ppaction://hlinksldjump" highlightClick="1"/>
          </p:cNvPr>
          <p:cNvSpPr/>
          <p:nvPr/>
        </p:nvSpPr>
        <p:spPr>
          <a:xfrm>
            <a:off x="571472" y="3643320"/>
            <a:ext cx="1042416" cy="1042416"/>
          </a:xfrm>
          <a:prstGeom prst="su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99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714362"/>
            <a:ext cx="400052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Ехал однажды мужик с базара домой. А дорога лежала через густой, непроходимый лес. Нигде живой души не видать.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Застигла его ночь на дороге. Темно — хоть глаз выколи. Ничего не видно! Решил он</a:t>
            </a:r>
          </a:p>
          <a:p>
            <a:endParaRPr lang="ru-RU" sz="800" dirty="0" smtClean="0">
              <a:hlinkClick r:id="rId3"/>
            </a:endParaRPr>
          </a:p>
          <a:p>
            <a:r>
              <a:rPr lang="en-US" dirty="0" smtClean="0">
                <a:hlinkClick r:id="rId3"/>
              </a:rPr>
              <a:t>https://skazki.rustih.ru/mudraya-devushka/</a:t>
            </a:r>
            <a:endParaRPr lang="ru-RU" dirty="0" smtClean="0"/>
          </a:p>
          <a:p>
            <a:endParaRPr lang="ru-RU" sz="800" dirty="0" smtClean="0"/>
          </a:p>
          <a:p>
            <a:endParaRPr lang="ru-RU" sz="800" dirty="0"/>
          </a:p>
        </p:txBody>
      </p:sp>
      <p:pic>
        <p:nvPicPr>
          <p:cNvPr id="3" name="Skazki_krymskih_tatar_-_Skazka_o_mudroj_devushke_(Gybka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357686" y="571486"/>
            <a:ext cx="4786314" cy="4000528"/>
          </a:xfrm>
          <a:prstGeom prst="rect">
            <a:avLst/>
          </a:prstGeom>
        </p:spPr>
      </p:pic>
      <p:sp>
        <p:nvSpPr>
          <p:cNvPr id="4" name="Солнце 3">
            <a:hlinkClick r:id="rId5" action="ppaction://hlinksldjump" highlightClick="1"/>
          </p:cNvPr>
          <p:cNvSpPr/>
          <p:nvPr/>
        </p:nvSpPr>
        <p:spPr>
          <a:xfrm>
            <a:off x="1857356" y="3571882"/>
            <a:ext cx="1042416" cy="1042416"/>
          </a:xfrm>
          <a:prstGeom prst="su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03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714362"/>
            <a:ext cx="4000528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Жил в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давние-предавние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 времена человек. Были у него дочь, сын и падчерица. Падчерицу в доме не любили, обижали и заставляли много работать, а потом решили отвести её в лес на съедение волкам. Вот брат и говорит ей: </a:t>
            </a:r>
          </a:p>
          <a:p>
            <a:r>
              <a:rPr lang="en-US" dirty="0" smtClean="0">
                <a:hlinkClick r:id="rId3"/>
              </a:rPr>
              <a:t>http://www.skazayka.ru/padcheritsa-tatarskaya-skazka/</a:t>
            </a:r>
            <a:endParaRPr lang="ru-RU" dirty="0" smtClean="0"/>
          </a:p>
          <a:p>
            <a:endParaRPr lang="ru-RU" sz="800" dirty="0" smtClean="0"/>
          </a:p>
          <a:p>
            <a:endParaRPr lang="ru-RU" sz="800" dirty="0" smtClean="0"/>
          </a:p>
        </p:txBody>
      </p:sp>
      <p:pic>
        <p:nvPicPr>
          <p:cNvPr id="3" name="Элина Гречанка - Падчерица - татарская сказка._(MP3diamond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786314" y="592787"/>
            <a:ext cx="4357686" cy="3979227"/>
          </a:xfrm>
          <a:prstGeom prst="rect">
            <a:avLst/>
          </a:prstGeom>
        </p:spPr>
      </p:pic>
      <p:sp>
        <p:nvSpPr>
          <p:cNvPr id="4" name="Солнце 3">
            <a:hlinkClick r:id="rId5" action="ppaction://hlinksldjump" highlightClick="1"/>
          </p:cNvPr>
          <p:cNvSpPr/>
          <p:nvPr/>
        </p:nvSpPr>
        <p:spPr>
          <a:xfrm>
            <a:off x="3857620" y="428610"/>
            <a:ext cx="1042416" cy="1042416"/>
          </a:xfrm>
          <a:prstGeom prst="su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77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714362"/>
            <a:ext cx="400052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Однажды спорила Кривда с Правдою: чем лучше жить - кривдой или правдой? Кривда говорила: лучше жить кривдою, а Правда утверждала:</a:t>
            </a:r>
          </a:p>
          <a:p>
            <a:endParaRPr lang="ru-RU" sz="800" dirty="0" smtClean="0">
              <a:hlinkClick r:id="rId3"/>
            </a:endParaRPr>
          </a:p>
          <a:p>
            <a:r>
              <a:rPr lang="en-US" dirty="0" smtClean="0">
                <a:hlinkClick r:id="rId3"/>
              </a:rPr>
              <a:t>https://nukadeti.ru/skazki/pravda_i_krivda</a:t>
            </a:r>
            <a:endParaRPr lang="ru-RU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/>
          </a:p>
        </p:txBody>
      </p:sp>
      <p:pic>
        <p:nvPicPr>
          <p:cNvPr id="3" name="Boris_Ivanov_-_Pravda_i_krivda_48235049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500562" y="642924"/>
            <a:ext cx="4643438" cy="3993577"/>
          </a:xfrm>
          <a:prstGeom prst="rect">
            <a:avLst/>
          </a:prstGeom>
        </p:spPr>
      </p:pic>
      <p:sp>
        <p:nvSpPr>
          <p:cNvPr id="4" name="Солнце 3">
            <a:hlinkClick r:id="rId5" action="ppaction://hlinksldjump" highlightClick="1"/>
          </p:cNvPr>
          <p:cNvSpPr/>
          <p:nvPr/>
        </p:nvSpPr>
        <p:spPr>
          <a:xfrm>
            <a:off x="1857356" y="2928940"/>
            <a:ext cx="1042416" cy="1042416"/>
          </a:xfrm>
          <a:prstGeom prst="su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9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714362"/>
            <a:ext cx="4000528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Отправился как-то Иван работу искать, у всех спрашивал, один барин его и взял овец пасти, но с одним условием:</a:t>
            </a:r>
          </a:p>
          <a:p>
            <a:endParaRPr lang="ru-RU" sz="800" dirty="0" smtClean="0"/>
          </a:p>
          <a:p>
            <a:r>
              <a:rPr lang="en-US" dirty="0" smtClean="0">
                <a:hlinkClick r:id="rId3"/>
              </a:rPr>
              <a:t>https://deti-online.com/skazki/russkie-narodnye-skazki/pastushja-dudochka/</a:t>
            </a:r>
            <a:endParaRPr lang="ru-RU" dirty="0" smtClean="0"/>
          </a:p>
          <a:p>
            <a:endParaRPr lang="ru-RU" sz="800" dirty="0"/>
          </a:p>
        </p:txBody>
      </p:sp>
      <p:pic>
        <p:nvPicPr>
          <p:cNvPr id="3" name="deti-online.com_-_pastushya-dudochka-2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500562" y="571486"/>
            <a:ext cx="4643438" cy="4143404"/>
          </a:xfrm>
          <a:prstGeom prst="rect">
            <a:avLst/>
          </a:prstGeom>
        </p:spPr>
      </p:pic>
      <p:sp>
        <p:nvSpPr>
          <p:cNvPr id="4" name="Солнце 3">
            <a:hlinkClick r:id="rId5" action="ppaction://hlinksldjump" highlightClick="1"/>
          </p:cNvPr>
          <p:cNvSpPr/>
          <p:nvPr/>
        </p:nvSpPr>
        <p:spPr>
          <a:xfrm>
            <a:off x="1214414" y="3143254"/>
            <a:ext cx="1042416" cy="1042416"/>
          </a:xfrm>
          <a:prstGeom prst="su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29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714362"/>
            <a:ext cx="4000528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Жил на свете бедный человек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Насыр-Эддин-оджа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. И до того он дожил, что не осталось у него в доме ни монетки, чтоб хлеба купить, ни полена, чтоб печку истопить.</a:t>
            </a:r>
          </a:p>
          <a:p>
            <a:endParaRPr lang="ru-RU" sz="800" dirty="0" smtClean="0">
              <a:hlinkClick r:id="rId2"/>
            </a:endParaRPr>
          </a:p>
          <a:p>
            <a:r>
              <a:rPr lang="en-US" dirty="0" smtClean="0">
                <a:hlinkClick r:id="rId2"/>
              </a:rPr>
              <a:t>https://rinfom.ru/detskaya/95-skazki/549-zajacsluga</a:t>
            </a:r>
            <a:endParaRPr lang="ru-RU" dirty="0" smtClean="0"/>
          </a:p>
          <a:p>
            <a:endParaRPr lang="ru-RU" sz="800" dirty="0" smtClean="0"/>
          </a:p>
        </p:txBody>
      </p:sp>
      <p:pic>
        <p:nvPicPr>
          <p:cNvPr id="3" name="Рисунок 2" descr="IMG_88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48" y="571486"/>
            <a:ext cx="4857752" cy="4000528"/>
          </a:xfrm>
          <a:prstGeom prst="rect">
            <a:avLst/>
          </a:prstGeom>
        </p:spPr>
      </p:pic>
      <p:sp>
        <p:nvSpPr>
          <p:cNvPr id="4" name="Солнце 3">
            <a:hlinkClick r:id="rId4" action="ppaction://hlinksldjump" highlightClick="1"/>
          </p:cNvPr>
          <p:cNvSpPr/>
          <p:nvPr/>
        </p:nvSpPr>
        <p:spPr>
          <a:xfrm>
            <a:off x="571472" y="3429006"/>
            <a:ext cx="1042416" cy="1042416"/>
          </a:xfrm>
          <a:prstGeom prst="su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714362"/>
            <a:ext cx="4000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/>
          </a:p>
        </p:txBody>
      </p:sp>
      <p:sp>
        <p:nvSpPr>
          <p:cNvPr id="4" name="TextBox 3"/>
          <p:cNvSpPr txBox="1"/>
          <p:nvPr/>
        </p:nvSpPr>
        <p:spPr>
          <a:xfrm>
            <a:off x="214282" y="1214428"/>
            <a:ext cx="26404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Найди секрет </a:t>
            </a:r>
            <a:endParaRPr lang="ru-RU" sz="2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43636" y="1142990"/>
            <a:ext cx="30003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Разгадав который, мой дорогой друг, ты проведешь время отлично</a:t>
            </a:r>
            <a:endParaRPr lang="ru-RU" sz="2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</p:txBody>
      </p:sp>
      <p:sp>
        <p:nvSpPr>
          <p:cNvPr id="7" name="Солнце 6">
            <a:hlinkClick r:id="rId2" action="ppaction://hlinksldjump" highlightClick="1"/>
          </p:cNvPr>
          <p:cNvSpPr/>
          <p:nvPr/>
        </p:nvSpPr>
        <p:spPr>
          <a:xfrm>
            <a:off x="7500958" y="3286130"/>
            <a:ext cx="1042416" cy="1042416"/>
          </a:xfrm>
          <a:prstGeom prst="su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qrcode161367179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116" y="1142990"/>
            <a:ext cx="2209800" cy="2209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Штриховая стрелка вправо 4">
            <a:hlinkClick r:id="" action="ppaction://hlinkshowjump?jump=nextslide" highlightClick="1"/>
          </p:cNvPr>
          <p:cNvSpPr/>
          <p:nvPr/>
        </p:nvSpPr>
        <p:spPr>
          <a:xfrm>
            <a:off x="4286248" y="3357568"/>
            <a:ext cx="4429156" cy="1042416"/>
          </a:xfrm>
          <a:prstGeom prst="striped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Уверен что готов пройти этот путь вместе с героями?</a:t>
            </a: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00562" y="857238"/>
            <a:ext cx="4214842" cy="286232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Segoe Script" pitchFamily="34" charset="0"/>
              </a:rPr>
              <a:t>Путешествие </a:t>
            </a:r>
          </a:p>
          <a:p>
            <a:pPr algn="ctr"/>
            <a:r>
              <a:rPr lang="ru-RU" sz="3600" b="1" i="1" dirty="0" smtClean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Segoe Script" pitchFamily="34" charset="0"/>
              </a:rPr>
              <a:t>в мир </a:t>
            </a:r>
          </a:p>
          <a:p>
            <a:pPr algn="ctr"/>
            <a:r>
              <a:rPr lang="ru-RU" sz="3600" b="1" i="1" dirty="0" smtClean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Segoe Script" pitchFamily="34" charset="0"/>
              </a:rPr>
              <a:t>русских и </a:t>
            </a:r>
            <a:r>
              <a:rPr lang="ru-RU" sz="3600" b="1" i="1" dirty="0" smtClean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Segoe Script" pitchFamily="34" charset="0"/>
              </a:rPr>
              <a:t>татарских </a:t>
            </a:r>
            <a:r>
              <a:rPr lang="ru-RU" sz="3600" b="1" i="1" dirty="0" smtClean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Segoe Script" pitchFamily="34" charset="0"/>
              </a:rPr>
              <a:t>сказок</a:t>
            </a:r>
            <a:endParaRPr lang="ru-RU" sz="3600" b="1" i="1" dirty="0">
              <a:solidFill>
                <a:srgbClr val="FF0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Segoe Script" pitchFamily="34" charset="0"/>
            </a:endParaRPr>
          </a:p>
        </p:txBody>
      </p:sp>
      <p:sp>
        <p:nvSpPr>
          <p:cNvPr id="7" name="Стрелка влево 6">
            <a:hlinkClick r:id="" action="ppaction://hlinkshowjump?jump=previousslide" highlightClick="1"/>
          </p:cNvPr>
          <p:cNvSpPr/>
          <p:nvPr/>
        </p:nvSpPr>
        <p:spPr>
          <a:xfrm>
            <a:off x="4286248" y="4214824"/>
            <a:ext cx="3857652" cy="500066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Повернуть в спять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714362"/>
            <a:ext cx="4000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/>
          </a:p>
        </p:txBody>
      </p:sp>
      <p:pic>
        <p:nvPicPr>
          <p:cNvPr id="3" name="Рисунок 2" descr="hello_html_m77155b8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18" y="642924"/>
            <a:ext cx="5214974" cy="392909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86116" y="2428874"/>
            <a:ext cx="1297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А ну </a:t>
            </a:r>
            <a:r>
              <a:rPr lang="ru-RU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ка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 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72132" y="2500312"/>
            <a:ext cx="24368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Порадуй бабушку</a:t>
            </a:r>
            <a:endParaRPr lang="ru-RU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</p:txBody>
      </p:sp>
      <p:sp>
        <p:nvSpPr>
          <p:cNvPr id="6" name="Молния 5">
            <a:hlinkClick r:id="rId3" action="ppaction://hlinksldjump" highlightClick="1"/>
          </p:cNvPr>
          <p:cNvSpPr/>
          <p:nvPr/>
        </p:nvSpPr>
        <p:spPr>
          <a:xfrm>
            <a:off x="3500430" y="2786064"/>
            <a:ext cx="1042416" cy="1042416"/>
          </a:xfrm>
          <a:prstGeom prst="lightningBol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714362"/>
            <a:ext cx="4000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/>
          </a:p>
        </p:txBody>
      </p:sp>
      <p:sp>
        <p:nvSpPr>
          <p:cNvPr id="3" name="TextBox 2"/>
          <p:cNvSpPr txBox="1"/>
          <p:nvPr/>
        </p:nvSpPr>
        <p:spPr>
          <a:xfrm>
            <a:off x="0" y="642924"/>
            <a:ext cx="9144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Список использованной литературы:</a:t>
            </a:r>
            <a:endParaRPr lang="ru-RU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Аникин В.П. Русская народная сказка. М.: Просвещение.1977.</a:t>
            </a:r>
          </a:p>
          <a:p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Афанасьев А.Н. Народные </a:t>
            </a:r>
            <a:r>
              <a:rPr lang="ru-RU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русские^сказки</a:t>
            </a:r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В 3-х т. / </a:t>
            </a:r>
            <a:r>
              <a:rPr lang="ru-RU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Подг.текста</a:t>
            </a:r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примеч. </a:t>
            </a:r>
            <a:r>
              <a:rPr lang="ru-RU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В.Я.Проппа</a:t>
            </a:r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М., 1957.</a:t>
            </a:r>
          </a:p>
          <a:p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Бахтина В.А.  К  определению  сказки.//Фольклор народов РСФСР. Уфа,1975. С.40-43.</a:t>
            </a:r>
          </a:p>
          <a:p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Ведерникова Н.М. Русская народная сказка. М.,1975.-432 с.</a:t>
            </a:r>
          </a:p>
          <a:p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</a:t>
            </a:r>
            <a:r>
              <a:rPr lang="ru-RU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Гильмутдинова</a:t>
            </a:r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С. З. Талисман: Сказки и легенды.- Казань: Татарское книжное издательство, 1991.- 128 с.</a:t>
            </a:r>
          </a:p>
          <a:p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</a:t>
            </a:r>
            <a:r>
              <a:rPr lang="ru-RU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Замалетдинов</a:t>
            </a:r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Л. О татарских сказках.- С. 3-14 – В кн.: Татарские народные сказки.- Казань: Татарское книжное издательство, 1992</a:t>
            </a:r>
          </a:p>
          <a:p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Зуева Т.В. Волшебная сказка. М.:Прометей,1993.</a:t>
            </a:r>
          </a:p>
          <a:p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История и культура родного края: Учеб. Пособие.- Казань: </a:t>
            </a:r>
            <a:r>
              <a:rPr lang="ru-RU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Магариф</a:t>
            </a:r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1993. -183 с.</a:t>
            </a:r>
          </a:p>
          <a:p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 Мифы народов мира: В  2-х </a:t>
            </a:r>
            <a:r>
              <a:rPr lang="ru-RU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т.т.М.:Российская</a:t>
            </a:r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энциклопедия,</a:t>
            </a:r>
          </a:p>
          <a:p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10. Никифоров А.И. Сказка, ее бытование и носители // в сб. Русские народные сказки. Сост. О.И. Капица. М-Л.,1977.</a:t>
            </a:r>
          </a:p>
          <a:p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11. </a:t>
            </a:r>
            <a:r>
              <a:rPr lang="ru-RU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Пропп</a:t>
            </a:r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В.Я. Русская сказка. Л.: ЛГУ, 1984.- 342 с.</a:t>
            </a:r>
          </a:p>
          <a:p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12. Татарские народные сказки.- Казань: Татарское книжное издательство, 1992.- 287 с.</a:t>
            </a:r>
          </a:p>
          <a:p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13. Тимофеев Л. И., Тураев С. В. Краткий словарь литературоведческих терминов: Кн. для учащихся.- 2-е изд..- М.:  Просвещение, 1985.- 208 с.</a:t>
            </a:r>
          </a:p>
          <a:p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 ресурсы :</a:t>
            </a:r>
          </a:p>
          <a:p>
            <a:r>
              <a:rPr lang="en-US" sz="1200" dirty="0" smtClean="0">
                <a:hlinkClick r:id="rId2"/>
              </a:rPr>
              <a:t>https://learningapps.org/display?v=pvvorywd221</a:t>
            </a:r>
            <a:endParaRPr lang="ru-RU" sz="1200" dirty="0" smtClean="0"/>
          </a:p>
          <a:p>
            <a:r>
              <a:rPr lang="en-US" sz="1200" dirty="0" smtClean="0">
                <a:hlinkClick r:id="rId3"/>
              </a:rPr>
              <a:t>https://nukadeti.ru/skazki/kuzma-skorobogatyj</a:t>
            </a:r>
            <a:endParaRPr lang="ru-RU" sz="1200" dirty="0" smtClean="0"/>
          </a:p>
          <a:p>
            <a:r>
              <a:rPr lang="en-US" sz="1200" dirty="0" smtClean="0">
                <a:hlinkClick r:id="rId4"/>
              </a:rPr>
              <a:t>https://rinfom.ru/detskaya/95-skazki/538-salamtorhan</a:t>
            </a:r>
            <a:r>
              <a:rPr lang="ru-RU" sz="1200" dirty="0" smtClean="0"/>
              <a:t>  </a:t>
            </a:r>
          </a:p>
          <a:p>
            <a:r>
              <a:rPr lang="en-US" sz="1200" dirty="0" smtClean="0">
                <a:hlinkClick r:id="rId5"/>
              </a:rPr>
              <a:t>https://skazki.dy9.ru/lisa-i-volk-2/</a:t>
            </a:r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714362"/>
            <a:ext cx="4000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/>
          </a:p>
        </p:txBody>
      </p:sp>
      <p:sp>
        <p:nvSpPr>
          <p:cNvPr id="3" name="TextBox 2"/>
          <p:cNvSpPr txBox="1"/>
          <p:nvPr/>
        </p:nvSpPr>
        <p:spPr>
          <a:xfrm>
            <a:off x="2000232" y="1500180"/>
            <a:ext cx="48349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ТЫ </a:t>
            </a:r>
          </a:p>
          <a:p>
            <a:pPr algn="ctr"/>
            <a:r>
              <a:rPr lang="ru-RU" sz="4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умничка</a:t>
            </a:r>
            <a:endParaRPr lang="ru-RU" sz="4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Штриховая стрелка вправо 4">
            <a:hlinkClick r:id="" action="ppaction://hlinkshowjump?jump=nextslide" highlightClick="1"/>
          </p:cNvPr>
          <p:cNvSpPr/>
          <p:nvPr/>
        </p:nvSpPr>
        <p:spPr>
          <a:xfrm>
            <a:off x="4214810" y="3000378"/>
            <a:ext cx="4429156" cy="1042416"/>
          </a:xfrm>
          <a:prstGeom prst="striped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Уверен что готов пройти этот путь вместе с героями?</a:t>
            </a: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14810" y="642924"/>
            <a:ext cx="492919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«Дорогой маленький читатель! Хорошо ли ты знаешь сказки?</a:t>
            </a:r>
          </a:p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Мы предлагаем тебе отправиться в этот мир чудес и волшебства вместе снами»</a:t>
            </a:r>
          </a:p>
          <a:p>
            <a:endParaRPr lang="ru-RU" dirty="0"/>
          </a:p>
        </p:txBody>
      </p:sp>
      <p:sp>
        <p:nvSpPr>
          <p:cNvPr id="7" name="Стрелка влево 6">
            <a:hlinkClick r:id="" action="ppaction://hlinkshowjump?jump=previousslide" highlightClick="1"/>
          </p:cNvPr>
          <p:cNvSpPr/>
          <p:nvPr/>
        </p:nvSpPr>
        <p:spPr>
          <a:xfrm>
            <a:off x="3857620" y="3857634"/>
            <a:ext cx="4000528" cy="785818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Или убежать как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серенькй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зайченок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500048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Aharoni" pitchFamily="2" charset="-79"/>
              </a:rPr>
              <a:t>На право пойдешь в татарскую  сказку попадешь </a:t>
            </a:r>
          </a:p>
          <a:p>
            <a:pPr algn="ctr"/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Aharoni" pitchFamily="2" charset="-79"/>
              </a:rPr>
              <a:t>на лево пойдешь в русскую сказку окунешься</a:t>
            </a: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haroni" pitchFamily="2" charset="-79"/>
            </a:endParaRPr>
          </a:p>
        </p:txBody>
      </p:sp>
      <p:sp>
        <p:nvSpPr>
          <p:cNvPr id="7" name="Горизонтальный свиток 6">
            <a:hlinkClick r:id="rId2" action="ppaction://hlinksldjump" highlightClick="1"/>
          </p:cNvPr>
          <p:cNvSpPr/>
          <p:nvPr/>
        </p:nvSpPr>
        <p:spPr>
          <a:xfrm>
            <a:off x="357158" y="1285866"/>
            <a:ext cx="2714644" cy="57150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Кузьма </a:t>
            </a:r>
            <a:r>
              <a:rPr lang="ru-RU" dirty="0" err="1" smtClean="0"/>
              <a:t>скоробогатый</a:t>
            </a:r>
            <a:endParaRPr lang="ru-RU" dirty="0"/>
          </a:p>
        </p:txBody>
      </p:sp>
      <p:sp>
        <p:nvSpPr>
          <p:cNvPr id="12" name="Горизонтальный свиток 11">
            <a:hlinkClick r:id="rId3" action="ppaction://hlinksldjump" highlightClick="1"/>
          </p:cNvPr>
          <p:cNvSpPr/>
          <p:nvPr/>
        </p:nvSpPr>
        <p:spPr>
          <a:xfrm>
            <a:off x="4643438" y="1214428"/>
            <a:ext cx="2143140" cy="57150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Салам-торхан</a:t>
            </a:r>
            <a:endParaRPr lang="ru-RU" dirty="0"/>
          </a:p>
        </p:txBody>
      </p:sp>
      <p:sp>
        <p:nvSpPr>
          <p:cNvPr id="14" name="Горизонтальный свиток 13">
            <a:hlinkClick r:id="rId4" action="ppaction://hlinksldjump" highlightClick="1"/>
          </p:cNvPr>
          <p:cNvSpPr/>
          <p:nvPr/>
        </p:nvSpPr>
        <p:spPr>
          <a:xfrm>
            <a:off x="357158" y="1857370"/>
            <a:ext cx="2714644" cy="57150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Лиса и волк</a:t>
            </a:r>
            <a:endParaRPr lang="ru-RU" dirty="0"/>
          </a:p>
        </p:txBody>
      </p:sp>
      <p:sp>
        <p:nvSpPr>
          <p:cNvPr id="16" name="Горизонтальный свиток 15">
            <a:hlinkClick r:id="rId5" action="ppaction://hlinksldjump" highlightClick="1"/>
          </p:cNvPr>
          <p:cNvSpPr/>
          <p:nvPr/>
        </p:nvSpPr>
        <p:spPr>
          <a:xfrm>
            <a:off x="4643438" y="1785932"/>
            <a:ext cx="2143140" cy="57150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Старик медведь и лиса</a:t>
            </a:r>
            <a:endParaRPr lang="ru-RU" dirty="0"/>
          </a:p>
        </p:txBody>
      </p:sp>
      <p:sp>
        <p:nvSpPr>
          <p:cNvPr id="17" name="Горизонтальный свиток 16">
            <a:hlinkClick r:id="rId6" action="ppaction://hlinksldjump" highlightClick="1"/>
          </p:cNvPr>
          <p:cNvSpPr/>
          <p:nvPr/>
        </p:nvSpPr>
        <p:spPr>
          <a:xfrm>
            <a:off x="357158" y="2428874"/>
            <a:ext cx="2714644" cy="57150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 </a:t>
            </a:r>
            <a:r>
              <a:rPr lang="ru-RU" dirty="0" err="1" smtClean="0"/>
              <a:t>щючьему</a:t>
            </a:r>
            <a:r>
              <a:rPr lang="ru-RU" dirty="0" smtClean="0"/>
              <a:t> велению</a:t>
            </a:r>
            <a:endParaRPr lang="ru-RU" dirty="0"/>
          </a:p>
        </p:txBody>
      </p:sp>
      <p:sp>
        <p:nvSpPr>
          <p:cNvPr id="18" name="Горизонтальный свиток 17">
            <a:hlinkClick r:id="rId7" action="ppaction://hlinksldjump" highlightClick="1"/>
          </p:cNvPr>
          <p:cNvSpPr/>
          <p:nvPr/>
        </p:nvSpPr>
        <p:spPr>
          <a:xfrm>
            <a:off x="4643438" y="2357436"/>
            <a:ext cx="2143140" cy="57150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Три голубя</a:t>
            </a:r>
            <a:endParaRPr lang="ru-RU" dirty="0"/>
          </a:p>
        </p:txBody>
      </p:sp>
      <p:sp>
        <p:nvSpPr>
          <p:cNvPr id="19" name="Горизонтальный свиток 18">
            <a:hlinkClick r:id="rId8" action="ppaction://hlinksldjump" highlightClick="1"/>
          </p:cNvPr>
          <p:cNvSpPr/>
          <p:nvPr/>
        </p:nvSpPr>
        <p:spPr>
          <a:xfrm>
            <a:off x="357158" y="3000378"/>
            <a:ext cx="2714644" cy="57150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Сивка бурка</a:t>
            </a:r>
            <a:endParaRPr lang="ru-RU" dirty="0"/>
          </a:p>
        </p:txBody>
      </p:sp>
      <p:sp>
        <p:nvSpPr>
          <p:cNvPr id="20" name="Горизонтальный свиток 19">
            <a:hlinkClick r:id="rId9" action="ppaction://hlinksldjump" highlightClick="1"/>
          </p:cNvPr>
          <p:cNvSpPr/>
          <p:nvPr/>
        </p:nvSpPr>
        <p:spPr>
          <a:xfrm>
            <a:off x="4643438" y="2928940"/>
            <a:ext cx="2143140" cy="57150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Золотое перо</a:t>
            </a:r>
            <a:endParaRPr lang="ru-RU" dirty="0"/>
          </a:p>
        </p:txBody>
      </p:sp>
      <p:sp>
        <p:nvSpPr>
          <p:cNvPr id="21" name="Горизонтальный свиток 20">
            <a:hlinkClick r:id="rId10" action="ppaction://hlinksldjump" highlightClick="1"/>
          </p:cNvPr>
          <p:cNvSpPr/>
          <p:nvPr/>
        </p:nvSpPr>
        <p:spPr>
          <a:xfrm>
            <a:off x="357158" y="3643320"/>
            <a:ext cx="2714644" cy="57150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Василиса </a:t>
            </a:r>
            <a:r>
              <a:rPr lang="ru-RU" dirty="0" err="1" smtClean="0"/>
              <a:t>прекрастная</a:t>
            </a:r>
            <a:endParaRPr lang="ru-RU" dirty="0"/>
          </a:p>
        </p:txBody>
      </p:sp>
      <p:sp>
        <p:nvSpPr>
          <p:cNvPr id="22" name="Горизонтальный свиток 21">
            <a:hlinkClick r:id="rId11" action="ppaction://hlinksldjump" highlightClick="1"/>
          </p:cNvPr>
          <p:cNvSpPr/>
          <p:nvPr/>
        </p:nvSpPr>
        <p:spPr>
          <a:xfrm>
            <a:off x="4643438" y="3571882"/>
            <a:ext cx="2143140" cy="54236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Падчерица</a:t>
            </a:r>
            <a:endParaRPr lang="ru-RU" dirty="0"/>
          </a:p>
        </p:txBody>
      </p:sp>
      <p:sp>
        <p:nvSpPr>
          <p:cNvPr id="23" name="Горизонтальный свиток 22">
            <a:hlinkClick r:id="rId12" action="ppaction://hlinksldjump" highlightClick="1"/>
          </p:cNvPr>
          <p:cNvSpPr/>
          <p:nvPr/>
        </p:nvSpPr>
        <p:spPr>
          <a:xfrm>
            <a:off x="357158" y="4286262"/>
            <a:ext cx="2714644" cy="57150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Правда и кривда</a:t>
            </a:r>
            <a:endParaRPr lang="ru-RU" dirty="0"/>
          </a:p>
        </p:txBody>
      </p:sp>
      <p:sp>
        <p:nvSpPr>
          <p:cNvPr id="24" name="Горизонтальный свиток 23">
            <a:hlinkClick r:id="rId13" action="ppaction://hlinksldjump" highlightClick="1"/>
          </p:cNvPr>
          <p:cNvSpPr/>
          <p:nvPr/>
        </p:nvSpPr>
        <p:spPr>
          <a:xfrm>
            <a:off x="4643438" y="4143386"/>
            <a:ext cx="2143140" cy="57150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Мудрая девушка</a:t>
            </a:r>
            <a:endParaRPr lang="ru-RU" dirty="0"/>
          </a:p>
        </p:txBody>
      </p:sp>
      <p:sp>
        <p:nvSpPr>
          <p:cNvPr id="26" name="Вертикальный свиток 25">
            <a:hlinkClick r:id="rId14" action="ppaction://hlinksldjump" highlightClick="1"/>
          </p:cNvPr>
          <p:cNvSpPr/>
          <p:nvPr/>
        </p:nvSpPr>
        <p:spPr>
          <a:xfrm>
            <a:off x="3071802" y="1285866"/>
            <a:ext cx="1571636" cy="1643074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Пастушья дудочка</a:t>
            </a:r>
            <a:endParaRPr lang="ru-RU" dirty="0"/>
          </a:p>
        </p:txBody>
      </p:sp>
      <p:sp>
        <p:nvSpPr>
          <p:cNvPr id="27" name="Вертикальный свиток 26">
            <a:hlinkClick r:id="rId15" action="ppaction://hlinksldjump" highlightClick="1"/>
          </p:cNvPr>
          <p:cNvSpPr/>
          <p:nvPr/>
        </p:nvSpPr>
        <p:spPr>
          <a:xfrm>
            <a:off x="3214678" y="3214692"/>
            <a:ext cx="1214446" cy="1357322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Бай и слуга</a:t>
            </a:r>
            <a:endParaRPr lang="ru-RU" dirty="0"/>
          </a:p>
        </p:txBody>
      </p:sp>
      <p:sp>
        <p:nvSpPr>
          <p:cNvPr id="28" name="Выгнутая вправо стрелка 27">
            <a:hlinkClick r:id="" action="ppaction://hlinkshowjump?jump=previousslide" highlightClick="1"/>
          </p:cNvPr>
          <p:cNvSpPr/>
          <p:nvPr/>
        </p:nvSpPr>
        <p:spPr>
          <a:xfrm>
            <a:off x="142844" y="642924"/>
            <a:ext cx="642942" cy="500066"/>
          </a:xfrm>
          <a:prstGeom prst="curved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лево 24">
            <a:hlinkClick r:id="rId16" action="ppaction://hlinksldjump" highlightClick="1"/>
          </p:cNvPr>
          <p:cNvSpPr/>
          <p:nvPr/>
        </p:nvSpPr>
        <p:spPr>
          <a:xfrm>
            <a:off x="6929454" y="1142990"/>
            <a:ext cx="1042416" cy="104241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 право пойти</a:t>
            </a:r>
            <a:endParaRPr lang="ru-RU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9" name="Стрелка вправо 28">
            <a:hlinkClick r:id="rId17" action="ppaction://hlinksldjump" highlightClick="1"/>
          </p:cNvPr>
          <p:cNvSpPr/>
          <p:nvPr/>
        </p:nvSpPr>
        <p:spPr>
          <a:xfrm>
            <a:off x="8101584" y="1142990"/>
            <a:ext cx="1042416" cy="10424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На лево пойти</a:t>
            </a:r>
            <a:endParaRPr lang="ru-RU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642924"/>
            <a:ext cx="450059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Кузьма жил в лесу, не имел почти ничего. Когда в его капкан угодила лисица, он счел себя настолько богатым, что решил жениться. О чем поведала Кузьме пойманная лиса, и сумел ли обрести… </a:t>
            </a:r>
            <a:r>
              <a:rPr lang="en-US" dirty="0" smtClean="0">
                <a:hlinkClick r:id="rId2"/>
              </a:rPr>
              <a:t>https://nukadeti.ru/skazki/kuzma-skorobogatyj</a:t>
            </a:r>
            <a:endParaRPr lang="ru-RU" dirty="0" smtClean="0"/>
          </a:p>
          <a:p>
            <a:pPr algn="just"/>
            <a:endParaRPr lang="ru-RU" dirty="0"/>
          </a:p>
        </p:txBody>
      </p:sp>
      <p:pic>
        <p:nvPicPr>
          <p:cNvPr id="3" name="Рисунок 2" descr="301_299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8" y="571486"/>
            <a:ext cx="4143372" cy="4000528"/>
          </a:xfrm>
          <a:prstGeom prst="rect">
            <a:avLst/>
          </a:prstGeom>
        </p:spPr>
      </p:pic>
      <p:sp>
        <p:nvSpPr>
          <p:cNvPr id="4" name="Солнце 3">
            <a:hlinkClick r:id="rId4" action="ppaction://hlinksldjump" highlightClick="1"/>
          </p:cNvPr>
          <p:cNvSpPr/>
          <p:nvPr/>
        </p:nvSpPr>
        <p:spPr>
          <a:xfrm>
            <a:off x="3643306" y="3071816"/>
            <a:ext cx="1042416" cy="1042416"/>
          </a:xfrm>
          <a:prstGeom prst="su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714362"/>
            <a:ext cx="40005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Жил-был 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Салам-Торхан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. Бездомный бродяга в летние ночи спал в открытом поле. Встретилась однажды ему Лиса и говорит:</a:t>
            </a:r>
          </a:p>
          <a:p>
            <a:r>
              <a:rPr lang="en-US" dirty="0" smtClean="0">
                <a:hlinkClick r:id="rId2"/>
              </a:rPr>
              <a:t>https://rinfom.ru/detskaya/95-skazki/538-salamtorhan</a:t>
            </a:r>
            <a:r>
              <a:rPr lang="ru-RU" dirty="0" smtClean="0"/>
              <a:t>  </a:t>
            </a:r>
          </a:p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</p:txBody>
      </p:sp>
      <p:pic>
        <p:nvPicPr>
          <p:cNvPr id="4" name="Рисунок 3" descr="solomtorkha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2" y="571486"/>
            <a:ext cx="4286248" cy="4000528"/>
          </a:xfrm>
          <a:prstGeom prst="rect">
            <a:avLst/>
          </a:prstGeom>
        </p:spPr>
      </p:pic>
      <p:sp>
        <p:nvSpPr>
          <p:cNvPr id="5" name="Солнце 4">
            <a:hlinkClick r:id="rId4" action="ppaction://hlinksldjump" highlightClick="1"/>
          </p:cNvPr>
          <p:cNvSpPr/>
          <p:nvPr/>
        </p:nvSpPr>
        <p:spPr>
          <a:xfrm>
            <a:off x="1571604" y="3214692"/>
            <a:ext cx="1042416" cy="1042416"/>
          </a:xfrm>
          <a:prstGeom prst="su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714362"/>
            <a:ext cx="40005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Народная сказка «Лиса и волк» рассказывает о хитрой лисе, которая сначала притворилась мертвой и съела на санях у деда всю рыбу, а затем подговорила волка опустить хвост в прорубь. Долго серый дожидался улова, пока хвост не примерз… Прочтите в сказке, какие еще проделки придумала ловкая лиса.</a:t>
            </a:r>
          </a:p>
          <a:p>
            <a:r>
              <a:rPr lang="en-US" sz="1600" dirty="0" smtClean="0">
                <a:hlinkClick r:id="rId3"/>
              </a:rPr>
              <a:t>https://skazki.dy9.ru/lisa-i-volk-2/</a:t>
            </a:r>
            <a:endParaRPr lang="ru-RU" sz="1600" dirty="0" smtClean="0"/>
          </a:p>
          <a:p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</p:txBody>
      </p:sp>
      <p:pic>
        <p:nvPicPr>
          <p:cNvPr id="3" name="deti-online.com_-_lisichka-sestrichka-i-volk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285720" y="4143386"/>
            <a:ext cx="509590" cy="509590"/>
          </a:xfrm>
          <a:prstGeom prst="rect">
            <a:avLst/>
          </a:prstGeom>
        </p:spPr>
      </p:pic>
      <p:pic>
        <p:nvPicPr>
          <p:cNvPr id="4" name="Рисунок 3" descr="russkie-narodnye-skazki-lisa-i-volk-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9190" y="571486"/>
            <a:ext cx="4214810" cy="4071966"/>
          </a:xfrm>
          <a:prstGeom prst="rect">
            <a:avLst/>
          </a:prstGeom>
        </p:spPr>
      </p:pic>
      <p:sp>
        <p:nvSpPr>
          <p:cNvPr id="5" name="Солнце 4">
            <a:hlinkClick r:id="rId6" action="ppaction://hlinksldjump" highlightClick="1"/>
          </p:cNvPr>
          <p:cNvSpPr/>
          <p:nvPr/>
        </p:nvSpPr>
        <p:spPr>
          <a:xfrm>
            <a:off x="3714744" y="3500444"/>
            <a:ext cx="1042416" cy="1042416"/>
          </a:xfrm>
          <a:prstGeom prst="su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3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785800"/>
            <a:ext cx="4000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64292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hlinkClick r:id="rId2"/>
              </a:rPr>
              <a:t>https://www.sayings.ru/world/tatar/fairy_tale/057.html</a:t>
            </a:r>
            <a:endParaRPr lang="ru-RU" dirty="0" smtClean="0"/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В давние времена, говорят, жил на свете один Старик. Как-то раз сеял он в поле репу, и подошёл к нему Медведь.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</p:txBody>
      </p:sp>
      <p:pic>
        <p:nvPicPr>
          <p:cNvPr id="4" name="Рисунок 3" descr="i_01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8" y="571486"/>
            <a:ext cx="4500562" cy="4000528"/>
          </a:xfrm>
          <a:prstGeom prst="rect">
            <a:avLst/>
          </a:prstGeom>
        </p:spPr>
      </p:pic>
      <p:sp>
        <p:nvSpPr>
          <p:cNvPr id="5" name="Солнце 4">
            <a:hlinkClick r:id="rId4" action="ppaction://hlinksldjump" highlightClick="1"/>
          </p:cNvPr>
          <p:cNvSpPr/>
          <p:nvPr/>
        </p:nvSpPr>
        <p:spPr>
          <a:xfrm>
            <a:off x="357158" y="2428874"/>
            <a:ext cx="1042416" cy="1042416"/>
          </a:xfrm>
          <a:prstGeom prst="su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1142991"/>
            <a:ext cx="35719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latin typeface="Segoe Script" pitchFamily="34" charset="0"/>
              </a:rPr>
              <a:t>ил-был</a:t>
            </a:r>
            <a:r>
              <a:rPr lang="ru-RU" b="1" dirty="0" smtClean="0">
                <a:latin typeface="Segoe Script" pitchFamily="34" charset="0"/>
              </a:rPr>
              <a:t> старик. У него было три сына: двое умных, третий – </a:t>
            </a:r>
            <a:r>
              <a:rPr lang="ru-RU" b="1" dirty="0" err="1" smtClean="0">
                <a:latin typeface="Segoe Script" pitchFamily="34" charset="0"/>
              </a:rPr>
              <a:t>дурачок</a:t>
            </a:r>
            <a:r>
              <a:rPr lang="ru-RU" b="1" dirty="0" smtClean="0">
                <a:latin typeface="Segoe Script" pitchFamily="34" charset="0"/>
              </a:rPr>
              <a:t> Емеля. Те братья работают, а Емеля целый день лежит на печке, знать ничего не хочет.</a:t>
            </a:r>
          </a:p>
          <a:p>
            <a:endParaRPr lang="ru-RU" b="1" dirty="0" smtClean="0"/>
          </a:p>
          <a:p>
            <a:r>
              <a:rPr lang="en-US" dirty="0" smtClean="0">
                <a:hlinkClick r:id="rId3"/>
              </a:rPr>
              <a:t>https://ollforkids.ru/skazkart/1570-po-schuchemu-velenyu-emelya-skazka-s-kartinkami.html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0"/>
            <a:ext cx="128240" cy="83099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sz="7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7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 descr="https://ollforkids.ru/uploads/posts/2012-05/1338276073_p000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642924"/>
            <a:ext cx="952500" cy="1257300"/>
          </a:xfrm>
          <a:prstGeom prst="rect">
            <a:avLst/>
          </a:prstGeom>
          <a:noFill/>
        </p:spPr>
      </p:pic>
      <p:pic>
        <p:nvPicPr>
          <p:cNvPr id="5" name="deti-online.com_-_po-shuchemu-velenyu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4714876" y="642924"/>
            <a:ext cx="4429124" cy="3929090"/>
          </a:xfrm>
          <a:prstGeom prst="rect">
            <a:avLst/>
          </a:prstGeom>
        </p:spPr>
      </p:pic>
      <p:sp>
        <p:nvSpPr>
          <p:cNvPr id="6" name="Солнце 5">
            <a:hlinkClick r:id="rId6" action="ppaction://hlinksldjump" highlightClick="1"/>
          </p:cNvPr>
          <p:cNvSpPr/>
          <p:nvPr/>
        </p:nvSpPr>
        <p:spPr>
          <a:xfrm>
            <a:off x="142844" y="2500312"/>
            <a:ext cx="1042416" cy="1042416"/>
          </a:xfrm>
          <a:prstGeom prst="su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953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558</TotalTime>
  <Words>878</Words>
  <Application>Microsoft Office PowerPoint</Application>
  <PresentationFormat>Экран (16:9)</PresentationFormat>
  <Paragraphs>119</Paragraphs>
  <Slides>22</Slides>
  <Notes>1</Notes>
  <HiddenSlides>0</HiddenSlides>
  <MMClips>9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Licey5</cp:lastModifiedBy>
  <cp:revision>20</cp:revision>
  <dcterms:created xsi:type="dcterms:W3CDTF">2018-06-09T17:57:46Z</dcterms:created>
  <dcterms:modified xsi:type="dcterms:W3CDTF">2021-02-18T18:14:36Z</dcterms:modified>
</cp:coreProperties>
</file>